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4" r:id="rId9"/>
    <p:sldId id="266" r:id="rId10"/>
    <p:sldId id="267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6486" autoAdjust="0"/>
  </p:normalViewPr>
  <p:slideViewPr>
    <p:cSldViewPr snapToGrid="0" snapToObjects="1">
      <p:cViewPr>
        <p:scale>
          <a:sx n="100" d="100"/>
          <a:sy n="100" d="100"/>
        </p:scale>
        <p:origin x="-113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08-04-13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08-04-13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08-04-13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08-04-13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08-04-13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08-04-13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08-04-13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08-04-13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08-04-13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08-04-13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08-04-13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08-04-13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252571"/>
          </a:xfrm>
        </p:spPr>
        <p:txBody>
          <a:bodyPr/>
          <a:lstStyle/>
          <a:p>
            <a:r>
              <a:rPr lang="nl-NL" sz="4400" dirty="0" smtClean="0"/>
              <a:t>Dutch </a:t>
            </a:r>
            <a:r>
              <a:rPr lang="en-US" sz="4400" dirty="0" smtClean="0"/>
              <a:t>Journey to </a:t>
            </a:r>
            <a:br>
              <a:rPr lang="en-US" sz="4400" dirty="0" smtClean="0"/>
            </a:br>
            <a:r>
              <a:rPr lang="en-US" sz="4400" dirty="0" smtClean="0"/>
              <a:t>Health Care Reform 2006 –</a:t>
            </a:r>
            <a:br>
              <a:rPr lang="en-US" sz="4400" dirty="0" smtClean="0"/>
            </a:br>
            <a:r>
              <a:rPr lang="en-US" sz="4400" dirty="0" smtClean="0"/>
              <a:t>A reflective Overview</a:t>
            </a:r>
            <a:endParaRPr lang="en-US" sz="44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759736" y="3862172"/>
            <a:ext cx="3624529" cy="634877"/>
          </a:xfrm>
        </p:spPr>
        <p:txBody>
          <a:bodyPr>
            <a:normAutofit/>
          </a:bodyPr>
          <a:lstStyle/>
          <a:p>
            <a:r>
              <a:rPr lang="nl-NL" sz="2800" dirty="0" smtClean="0"/>
              <a:t>Rob Halkes</a:t>
            </a:r>
          </a:p>
        </p:txBody>
      </p:sp>
      <p:pic>
        <p:nvPicPr>
          <p:cNvPr id="4" name="Afbeelding 3" descr="BusinessCard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942" y="4695253"/>
            <a:ext cx="3946117" cy="174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3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2046436"/>
          </a:xfrm>
        </p:spPr>
        <p:txBody>
          <a:bodyPr/>
          <a:lstStyle/>
          <a:p>
            <a:pPr algn="ctr"/>
            <a:r>
              <a:rPr lang="en-GB" sz="3600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When You Don’t Choose Your Market Strategy – </a:t>
            </a:r>
            <a:br>
              <a:rPr lang="en-GB" sz="3600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GB" sz="3600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You can only be </a:t>
            </a:r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en-GB" sz="3600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atisfied </a:t>
            </a:r>
            <a:r>
              <a:rPr lang="en-GB" sz="3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with</a:t>
            </a:r>
            <a:r>
              <a:rPr lang="en-GB" sz="3600" cap="non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the “Left Overs” of others</a:t>
            </a:r>
            <a:endParaRPr lang="en-GB" sz="3600" cap="non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>
          <a:xfrm>
            <a:off x="722313" y="2492897"/>
            <a:ext cx="7772400" cy="1914004"/>
          </a:xfrm>
        </p:spPr>
        <p:txBody>
          <a:bodyPr/>
          <a:lstStyle/>
          <a:p>
            <a:pPr algn="ctr"/>
            <a:r>
              <a:rPr lang="en-GB" sz="2400" dirty="0" smtClean="0"/>
              <a:t>To develop competitive advantages we need to think ahead of developments</a:t>
            </a:r>
          </a:p>
          <a:p>
            <a:pPr algn="ctr"/>
            <a:endParaRPr lang="en-GB" sz="2400" dirty="0" smtClean="0"/>
          </a:p>
          <a:p>
            <a:pPr algn="ctr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6394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1168400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GB" sz="4000" dirty="0" smtClean="0"/>
              <a:t>What are examples to enact</a:t>
            </a:r>
            <a:br>
              <a:rPr lang="en-GB" sz="4000" dirty="0" smtClean="0"/>
            </a:br>
            <a:r>
              <a:rPr lang="en-GB" sz="4000" dirty="0" smtClean="0"/>
              <a:t> new forces to change?</a:t>
            </a:r>
            <a:endParaRPr lang="en-GB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160119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Standardization: co creation of integrated care – stakeholder involvement - expert committees - support to implementation –  support of experimenting for better care processes</a:t>
            </a:r>
          </a:p>
          <a:p>
            <a:r>
              <a:rPr lang="en-GB" dirty="0"/>
              <a:t>Protocol development: consensus </a:t>
            </a:r>
            <a:r>
              <a:rPr lang="en-GB" dirty="0" smtClean="0"/>
              <a:t>meetings</a:t>
            </a:r>
          </a:p>
          <a:p>
            <a:r>
              <a:rPr lang="en-GB" dirty="0" smtClean="0"/>
              <a:t>Cooperation </a:t>
            </a:r>
            <a:r>
              <a:rPr lang="en-GB" dirty="0"/>
              <a:t>between disciplines or between parties </a:t>
            </a:r>
            <a:r>
              <a:rPr lang="en-GB" dirty="0" smtClean="0"/>
              <a:t>involved: local co-creative process development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Technology, both in medical science and communication (internet, social media, mobile applications)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/>
              <a:t>Financial </a:t>
            </a:r>
            <a:r>
              <a:rPr lang="en-GB" dirty="0" smtClean="0"/>
              <a:t>arrangements: exploring possibilities for contributions by parties with interest (e.g. employers, cooperation, collectives -</a:t>
            </a:r>
            <a:r>
              <a:rPr lang="en-GB" dirty="0"/>
              <a:t> </a:t>
            </a:r>
            <a:r>
              <a:rPr lang="en-GB" dirty="0" smtClean="0"/>
              <a:t>stimulus </a:t>
            </a:r>
            <a:r>
              <a:rPr lang="en-GB" dirty="0"/>
              <a:t>programs from payers</a:t>
            </a:r>
            <a:r>
              <a:rPr lang="en-GB" dirty="0" smtClean="0"/>
              <a:t>)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/>
              <a:t>Patient </a:t>
            </a:r>
            <a:r>
              <a:rPr lang="en-GB" dirty="0" smtClean="0"/>
              <a:t>empowerment – internet platforms and associations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95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References</a:t>
            </a: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Apart from general knowledge and public sources </a:t>
            </a:r>
            <a:b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(like the Dutch public periodicals: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Financieel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Dagblad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de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Volkskrant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etc.; </a:t>
            </a:r>
            <a:b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specific Dutch  </a:t>
            </a: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eath Care journals: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Zorgmagazine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Zorgvisie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ZNetwerk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Pharmaceutisch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Weekblad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Medisch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Contact,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Zorgmarkt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etc.),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like to refer to the following sources par example:</a:t>
            </a:r>
          </a:p>
          <a:p>
            <a:pPr>
              <a:buFontTx/>
              <a:buChar char="-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Putters, K.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Geboeid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Ondernemen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l-N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een studie naar het management in de Nederlandse </a:t>
            </a:r>
            <a:r>
              <a:rPr lang="nl-NL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iekenhuiszorg.van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Gorcum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2002.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Niet van later Zorg, Wie het weet mag het zeggen, Ministerie VWS, Den Haag 2007.</a:t>
            </a:r>
          </a:p>
          <a:p>
            <a:pPr>
              <a:buFontTx/>
              <a:buChar char="-"/>
            </a:pPr>
            <a:r>
              <a:rPr lang="nl-N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Diagnose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2025, Over </a:t>
            </a:r>
            <a:r>
              <a:rPr lang="nl-N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toekomst van de Nederlandse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gezondheidszorg, Philip </a:t>
            </a:r>
            <a:r>
              <a:rPr lang="nl-N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Idenburg, Michel van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Schaik.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Scriptum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2010.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Naslag #1, Historisch kader Geneesmiddelen standaard. Persoonlijk paper, KNMP. Den Haag augustus  2007. 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See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also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Hans Maarse, Markthervorming in de zorg, Maastricht 2011</a:t>
            </a:r>
          </a:p>
          <a:p>
            <a:pPr>
              <a:buFontTx/>
              <a:buChar char="-"/>
            </a:pP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9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86" y="401836"/>
            <a:ext cx="4339828" cy="192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/>
          </p:cNvSpPr>
          <p:nvPr/>
        </p:nvSpPr>
        <p:spPr bwMode="auto">
          <a:xfrm>
            <a:off x="2141730" y="3407764"/>
            <a:ext cx="4911171" cy="285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nl-NL" sz="1700" dirty="0">
                <a:solidFill>
                  <a:srgbClr val="0000FF"/>
                </a:solidFill>
              </a:rPr>
              <a:t>Drs. A.R.J. Halkes MHA </a:t>
            </a:r>
          </a:p>
          <a:p>
            <a:pPr algn="ctr"/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rob.halkes@healthbusinessconsult.com</a:t>
            </a:r>
            <a:endParaRPr lang="nl-NL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P.O. Box 292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5050 AG Goirle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Netherlands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 +31 6 31 66 2595</a:t>
            </a:r>
            <a:b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 http://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www.twitter.com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rohal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 http://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www.facebook.com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rob.halkes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 http://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nl.linkedin.com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/in/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arjhalkes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 </a:t>
            </a:r>
            <a:r>
              <a:rPr lang="nl-NL" sz="1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www.healthbusinessconsult.com</a:t>
            </a:r>
            <a:r>
              <a:rPr lang="nl-NL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07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 bwMode="auto">
          <a:xfrm>
            <a:off x="4940301" y="4802361"/>
            <a:ext cx="3088084" cy="15730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endParaRPr lang="en-GB" sz="1400" dirty="0" smtClean="0">
              <a:solidFill>
                <a:schemeClr val="bg1"/>
              </a:solidFill>
              <a:ea typeface="ＭＳ Ｐゴシック"/>
              <a:cs typeface="Arial" charset="0"/>
            </a:endParaRPr>
          </a:p>
          <a:p>
            <a:pPr algn="ctr" eaLnBrk="0" hangingPunct="0"/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4</a:t>
            </a:r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. 2010 – 2020?</a:t>
            </a:r>
          </a:p>
          <a:p>
            <a:pPr algn="ctr" eaLnBrk="0" hangingPunct="0"/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Integrating Care – Chronic Focus</a:t>
            </a:r>
          </a:p>
          <a:p>
            <a:pPr algn="ctr" eaLnBrk="0" hangingPunct="0"/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Redefining and Rationalisation</a:t>
            </a:r>
          </a:p>
          <a:p>
            <a:pPr algn="ctr" eaLnBrk="0" hangingPunct="0"/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Patient empowerment</a:t>
            </a:r>
          </a:p>
          <a:p>
            <a:pPr algn="ctr" eaLnBrk="0" hangingPunct="0"/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Ehea</a:t>
            </a:r>
            <a:r>
              <a:rPr lang="en-GB" sz="1400" dirty="0">
                <a:solidFill>
                  <a:schemeClr val="bg1"/>
                </a:solidFill>
                <a:ea typeface="ＭＳ Ｐゴシック"/>
                <a:cs typeface="Arial" charset="0"/>
              </a:rPr>
              <a:t>l</a:t>
            </a:r>
            <a:r>
              <a:rPr lang="en-GB" sz="14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th</a:t>
            </a:r>
            <a:endParaRPr lang="en-GB" sz="1400" dirty="0">
              <a:solidFill>
                <a:schemeClr val="bg1"/>
              </a:solidFill>
              <a:ea typeface="ＭＳ Ｐゴシック"/>
              <a:cs typeface="Arial" charset="0"/>
            </a:endParaRPr>
          </a:p>
        </p:txBody>
      </p:sp>
      <p:sp>
        <p:nvSpPr>
          <p:cNvPr id="5" name="Down Arrow Callout 14"/>
          <p:cNvSpPr/>
          <p:nvPr/>
        </p:nvSpPr>
        <p:spPr bwMode="auto">
          <a:xfrm>
            <a:off x="4940301" y="3328898"/>
            <a:ext cx="3088084" cy="1865725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sz="14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3.2006 </a:t>
            </a: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– 2010</a:t>
            </a:r>
          </a:p>
          <a:p>
            <a:pPr algn="ctr" eaLnBrk="0" hangingPunct="0"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Health Care as (regulated) Market 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Down Arrow Callout 13"/>
          <p:cNvSpPr/>
          <p:nvPr/>
        </p:nvSpPr>
        <p:spPr bwMode="auto">
          <a:xfrm>
            <a:off x="4940301" y="2144282"/>
            <a:ext cx="3088084" cy="1754618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sz="14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. 2000 – 2006</a:t>
            </a:r>
            <a:b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Awareness - System redesign?</a:t>
            </a:r>
          </a:p>
          <a:p>
            <a:pPr algn="ctr"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Towards </a:t>
            </a:r>
            <a:r>
              <a:rPr lang="en-GB" sz="1400" dirty="0">
                <a:solidFill>
                  <a:schemeClr val="bg1"/>
                </a:solidFill>
                <a:cs typeface="Arial" pitchFamily="34" charset="0"/>
              </a:rPr>
              <a:t>market </a:t>
            </a: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Liberalisation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Down Arrow Callout 5"/>
          <p:cNvSpPr/>
          <p:nvPr/>
        </p:nvSpPr>
        <p:spPr bwMode="auto">
          <a:xfrm>
            <a:off x="4930776" y="756444"/>
            <a:ext cx="3088084" cy="1865724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tx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28600" indent="-228600" algn="ctr" eaLnBrk="0" hangingPunct="0">
              <a:buAutoNum type="arabicPeriod"/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1980 – 2000</a:t>
            </a:r>
          </a:p>
          <a:p>
            <a:pPr algn="ctr" eaLnBrk="0" hangingPunct="0">
              <a:defRPr/>
            </a:pP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400" dirty="0" smtClean="0">
                <a:solidFill>
                  <a:schemeClr val="bg1"/>
                </a:solidFill>
                <a:cs typeface="Arial" pitchFamily="34" charset="0"/>
              </a:rPr>
              <a:t>Cost Containment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en-GB" sz="3200" dirty="0" smtClean="0"/>
              <a:t>Reconstruction of</a:t>
            </a:r>
            <a:br>
              <a:rPr lang="en-GB" sz="3200" dirty="0" smtClean="0"/>
            </a:br>
            <a:r>
              <a:rPr lang="nl-NL" sz="3200" dirty="0" smtClean="0"/>
              <a:t>Health Care </a:t>
            </a:r>
            <a:r>
              <a:rPr lang="nl-NL" sz="3200" dirty="0" smtClean="0"/>
              <a:t>Reform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in </a:t>
            </a:r>
            <a:r>
              <a:rPr lang="nl-NL" sz="3200" dirty="0" smtClean="0"/>
              <a:t>the NL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5709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27088" y="1339875"/>
            <a:ext cx="2520950" cy="5198170"/>
            <a:chOff x="1135212" y="1340751"/>
            <a:chExt cx="2008028" cy="4578097"/>
          </a:xfrm>
        </p:grpSpPr>
        <p:sp>
          <p:nvSpPr>
            <p:cNvPr id="4" name="Rectangle 11"/>
            <p:cNvSpPr/>
            <p:nvPr/>
          </p:nvSpPr>
          <p:spPr bwMode="auto">
            <a:xfrm>
              <a:off x="1142799" y="4713898"/>
              <a:ext cx="2000441" cy="1204950"/>
            </a:xfrm>
            <a:prstGeom prst="rect">
              <a:avLst/>
            </a:prstGeom>
            <a:solidFill>
              <a:srgbClr val="7097D3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endParaRPr lang="en-GB" sz="1200" dirty="0" smtClean="0">
                <a:solidFill>
                  <a:schemeClr val="bg1"/>
                </a:solidFill>
                <a:ea typeface="ＭＳ Ｐゴシック"/>
                <a:cs typeface="Arial" charset="0"/>
              </a:endParaRP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4</a:t>
              </a:r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. 2010 – 2020?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Integrating Care – Chronic Focus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Redefining and Rationalisation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Patient empowerment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Ehea</a:t>
              </a:r>
              <a:r>
                <a:rPr lang="en-GB" sz="1200" dirty="0">
                  <a:solidFill>
                    <a:schemeClr val="bg1"/>
                  </a:solidFill>
                  <a:ea typeface="ＭＳ Ｐゴシック"/>
                  <a:cs typeface="Arial" charset="0"/>
                </a:rPr>
                <a:t>l</a:t>
              </a:r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th</a:t>
              </a:r>
              <a:endParaRPr lang="en-GB" sz="1200" dirty="0">
                <a:solidFill>
                  <a:schemeClr val="bg1"/>
                </a:solidFill>
                <a:ea typeface="ＭＳ Ｐゴシック"/>
                <a:cs typeface="Arial" charset="0"/>
              </a:endParaRPr>
            </a:p>
          </p:txBody>
        </p:sp>
        <p:sp>
          <p:nvSpPr>
            <p:cNvPr id="5" name="Down Arrow Callout 14"/>
            <p:cNvSpPr/>
            <p:nvPr/>
          </p:nvSpPr>
          <p:spPr bwMode="auto">
            <a:xfrm>
              <a:off x="1142799" y="3572790"/>
              <a:ext cx="2000441" cy="1429148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3.2006 – 2010</a:t>
              </a:r>
            </a:p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Health Care as (regulated) Market </a:t>
              </a:r>
              <a:endParaRPr lang="en-GB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Down Arrow Callout 13"/>
            <p:cNvSpPr/>
            <p:nvPr/>
          </p:nvSpPr>
          <p:spPr bwMode="auto">
            <a:xfrm>
              <a:off x="1142799" y="2473558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2. 2000 – 2006</a:t>
              </a:r>
              <a:b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Awareness - System redesign?</a:t>
              </a:r>
            </a:p>
            <a:p>
              <a:pPr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Towards </a:t>
              </a:r>
              <a:r>
                <a:rPr lang="en-GB" sz="1200" dirty="0">
                  <a:solidFill>
                    <a:schemeClr val="bg1"/>
                  </a:solidFill>
                  <a:cs typeface="Arial" pitchFamily="34" charset="0"/>
                </a:rPr>
                <a:t>market </a:t>
              </a: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Liberalisation</a:t>
              </a:r>
              <a:endParaRPr lang="en-GB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Down Arrow Callout 5"/>
            <p:cNvSpPr/>
            <p:nvPr/>
          </p:nvSpPr>
          <p:spPr bwMode="auto">
            <a:xfrm>
              <a:off x="1135212" y="1340751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tx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28600" indent="-228600" algn="ctr" eaLnBrk="0" hangingPunct="0">
                <a:buAutoNum type="arabicPeriod"/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1980 – 2000</a:t>
              </a:r>
            </a:p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/>
              </a:r>
              <a:b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Cost Containment</a:t>
              </a:r>
              <a:endParaRPr lang="en-GB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ext Placeholder 61"/>
          <p:cNvSpPr txBox="1">
            <a:spLocks/>
          </p:cNvSpPr>
          <p:nvPr/>
        </p:nvSpPr>
        <p:spPr bwMode="auto">
          <a:xfrm>
            <a:off x="3338513" y="1411436"/>
            <a:ext cx="5265737" cy="115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1.  Cost containment 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dirty="0" smtClean="0">
                <a:latin typeface="Arial"/>
                <a:cs typeface="Arial"/>
              </a:rPr>
              <a:t>Costs of Care Rising – what to do?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dirty="0" smtClean="0">
                <a:latin typeface="Arial"/>
                <a:cs typeface="Arial"/>
              </a:rPr>
              <a:t> Pricing – Budgeting – Supply (e.g. number of specialists)?</a:t>
            </a:r>
          </a:p>
        </p:txBody>
      </p:sp>
      <p:sp>
        <p:nvSpPr>
          <p:cNvPr id="9" name="Text Placeholder 61"/>
          <p:cNvSpPr txBox="1">
            <a:spLocks/>
          </p:cNvSpPr>
          <p:nvPr/>
        </p:nvSpPr>
        <p:spPr bwMode="auto">
          <a:xfrm>
            <a:off x="3338513" y="2616349"/>
            <a:ext cx="5265737" cy="138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2. Price/budget ceilings don’t work so what now</a:t>
            </a:r>
          </a:p>
          <a:p>
            <a:pPr algn="ctr">
              <a:defRPr/>
            </a:pPr>
            <a:r>
              <a:rPr lang="en-GB" sz="1200" dirty="0" smtClean="0">
                <a:latin typeface="Arial"/>
                <a:cs typeface="Arial"/>
              </a:rPr>
              <a:t>System Redesign?</a:t>
            </a:r>
          </a:p>
          <a:p>
            <a:pPr algn="ctr">
              <a:defRPr/>
            </a:pPr>
            <a:r>
              <a:rPr lang="en-GB" sz="1200" dirty="0" smtClean="0">
                <a:latin typeface="Arial"/>
                <a:cs typeface="Arial"/>
              </a:rPr>
              <a:t>Looking for structural solutions:</a:t>
            </a:r>
          </a:p>
          <a:p>
            <a:pPr algn="ctr">
              <a:defRPr/>
            </a:pPr>
            <a:r>
              <a:rPr lang="en-GB" sz="1200" dirty="0" smtClean="0">
                <a:latin typeface="Arial"/>
                <a:cs typeface="Arial"/>
              </a:rPr>
              <a:t>Redesign Financial arrangements </a:t>
            </a:r>
          </a:p>
          <a:p>
            <a:pPr algn="ctr">
              <a:defRPr/>
            </a:pPr>
            <a:r>
              <a:rPr lang="en-GB" sz="1200" dirty="0" smtClean="0">
                <a:latin typeface="Arial"/>
                <a:cs typeface="Arial"/>
              </a:rPr>
              <a:t>New HC structures – Integrating Processes of Care </a:t>
            </a:r>
            <a:br>
              <a:rPr lang="en-GB" sz="1200" dirty="0" smtClean="0">
                <a:latin typeface="Arial"/>
                <a:cs typeface="Arial"/>
              </a:rPr>
            </a:br>
            <a:r>
              <a:rPr lang="en-GB" sz="1200" dirty="0" smtClean="0">
                <a:latin typeface="Arial"/>
                <a:cs typeface="Arial"/>
              </a:rPr>
              <a:t>- multidisciplinary collaboration – Innovations?</a:t>
            </a:r>
            <a:endParaRPr lang="en-GB" sz="1200" dirty="0">
              <a:latin typeface="Arial"/>
              <a:cs typeface="Arial"/>
            </a:endParaRP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endParaRPr lang="en-GB" sz="1200" b="1" dirty="0" smtClean="0">
              <a:latin typeface="Arial"/>
              <a:cs typeface="Arial"/>
            </a:endParaRPr>
          </a:p>
        </p:txBody>
      </p:sp>
      <p:sp>
        <p:nvSpPr>
          <p:cNvPr id="10" name="Text Placeholder 61"/>
          <p:cNvSpPr txBox="1">
            <a:spLocks/>
          </p:cNvSpPr>
          <p:nvPr/>
        </p:nvSpPr>
        <p:spPr bwMode="auto">
          <a:xfrm>
            <a:off x="3338513" y="3859758"/>
            <a:ext cx="53371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ctr">
              <a:spcBef>
                <a:spcPct val="20000"/>
              </a:spcBef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3. Liberalisation as starting point (choice of system)</a:t>
            </a:r>
          </a:p>
          <a:p>
            <a:pPr marL="174625" indent="-174625" algn="ctr">
              <a:spcBef>
                <a:spcPct val="20000"/>
              </a:spcBef>
            </a:pPr>
            <a:r>
              <a:rPr lang="en-GB" sz="1200" dirty="0" smtClean="0">
                <a:latin typeface="Arial"/>
                <a:cs typeface="Arial"/>
              </a:rPr>
              <a:t>HC </a:t>
            </a:r>
            <a:r>
              <a:rPr lang="en-GB" sz="1200" dirty="0" smtClean="0">
                <a:solidFill>
                  <a:srgbClr val="003263"/>
                </a:solidFill>
                <a:latin typeface="Arial"/>
                <a:cs typeface="Arial"/>
              </a:rPr>
              <a:t>Insurance companies </a:t>
            </a:r>
            <a:r>
              <a:rPr lang="en-GB" sz="1200" dirty="0">
                <a:solidFill>
                  <a:srgbClr val="003263"/>
                </a:solidFill>
                <a:latin typeface="Arial"/>
                <a:cs typeface="Arial"/>
              </a:rPr>
              <a:t>as market directors</a:t>
            </a:r>
            <a:endParaRPr lang="en-GB" sz="1200" dirty="0" smtClean="0">
              <a:solidFill>
                <a:srgbClr val="003263"/>
              </a:solidFill>
              <a:latin typeface="Arial"/>
              <a:cs typeface="Arial"/>
            </a:endParaRP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New financial models: from budget per capita to  performance based – DRG - B-segment – Negotiations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Fees and salaries under pressure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Strategic Focus at HC organisations (Hospitals – Clinic)</a:t>
            </a:r>
          </a:p>
        </p:txBody>
      </p:sp>
      <p:sp>
        <p:nvSpPr>
          <p:cNvPr id="11" name="Text Placeholder 61"/>
          <p:cNvSpPr txBox="1">
            <a:spLocks/>
          </p:cNvSpPr>
          <p:nvPr/>
        </p:nvSpPr>
        <p:spPr bwMode="auto">
          <a:xfrm>
            <a:off x="3348038" y="5229249"/>
            <a:ext cx="5616450" cy="136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4. Building/ Programming for Care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Differentiated attention: </a:t>
            </a:r>
            <a:br>
              <a:rPr lang="en-GB" sz="1200" dirty="0" smtClean="0">
                <a:latin typeface="Arial"/>
                <a:cs typeface="Arial"/>
              </a:rPr>
            </a:br>
            <a:r>
              <a:rPr lang="en-GB" sz="1200" dirty="0" smtClean="0">
                <a:latin typeface="Arial"/>
                <a:cs typeface="Arial"/>
              </a:rPr>
              <a:t>Chronic - integrated Primary care focus - Acute care to be rationalised – Clinical focus – super specialisation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Disease management – Ehealth – Integrated pricing </a:t>
            </a:r>
          </a:p>
          <a:p>
            <a:pPr marL="174625" indent="-174625" algn="ctr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Restructuring Primary and </a:t>
            </a:r>
            <a:r>
              <a:rPr lang="en-GB" sz="1200" dirty="0">
                <a:latin typeface="Arial"/>
                <a:cs typeface="Arial"/>
              </a:rPr>
              <a:t>S</a:t>
            </a:r>
            <a:r>
              <a:rPr lang="en-GB" sz="1200" dirty="0" smtClean="0">
                <a:latin typeface="Arial"/>
                <a:cs typeface="Arial"/>
              </a:rPr>
              <a:t>econdary care</a:t>
            </a:r>
          </a:p>
          <a:p>
            <a:pPr marL="174625" indent="-174625" algn="ctr" eaLnBrk="0" hangingPunct="0">
              <a:spcBef>
                <a:spcPct val="20000"/>
              </a:spcBef>
              <a:buFont typeface="Arial" charset="0"/>
              <a:buChar char="•"/>
            </a:pPr>
            <a:endParaRPr lang="en-GB" sz="1200" dirty="0">
              <a:latin typeface="Arial"/>
              <a:cs typeface="Arial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238079"/>
            <a:ext cx="8229600" cy="820050"/>
          </a:xfrm>
        </p:spPr>
        <p:txBody>
          <a:bodyPr/>
          <a:lstStyle/>
          <a:p>
            <a:r>
              <a:rPr lang="en-GB" sz="3200" dirty="0" smtClean="0"/>
              <a:t>Overview HCD – the system in general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20621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27088" y="1339875"/>
            <a:ext cx="2520950" cy="5138861"/>
            <a:chOff x="1135212" y="1340751"/>
            <a:chExt cx="2008028" cy="4525863"/>
          </a:xfrm>
        </p:grpSpPr>
        <p:sp>
          <p:nvSpPr>
            <p:cNvPr id="4" name="Rectangle 11"/>
            <p:cNvSpPr/>
            <p:nvPr/>
          </p:nvSpPr>
          <p:spPr bwMode="auto">
            <a:xfrm>
              <a:off x="1142799" y="4723588"/>
              <a:ext cx="2000441" cy="1143026"/>
            </a:xfrm>
            <a:prstGeom prst="rect">
              <a:avLst/>
            </a:prstGeom>
            <a:solidFill>
              <a:srgbClr val="7097D3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4. 2010 – 2020?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Integrating Care – Chronic Focus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Redefining and Rationalisation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Patient empowerment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Ehea</a:t>
              </a:r>
              <a:r>
                <a:rPr lang="en-GB" sz="1200" dirty="0">
                  <a:solidFill>
                    <a:schemeClr val="bg1"/>
                  </a:solidFill>
                  <a:ea typeface="ＭＳ Ｐゴシック"/>
                  <a:cs typeface="Arial" charset="0"/>
                </a:rPr>
                <a:t>l</a:t>
              </a:r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th</a:t>
              </a:r>
              <a:endParaRPr lang="en-GB" sz="1200" dirty="0">
                <a:solidFill>
                  <a:schemeClr val="bg1"/>
                </a:solidFill>
                <a:ea typeface="ＭＳ Ｐゴシック"/>
                <a:cs typeface="Arial" charset="0"/>
              </a:endParaRPr>
            </a:p>
          </p:txBody>
        </p:sp>
        <p:sp>
          <p:nvSpPr>
            <p:cNvPr id="5" name="Down Arrow Callout 14"/>
            <p:cNvSpPr/>
            <p:nvPr/>
          </p:nvSpPr>
          <p:spPr bwMode="auto">
            <a:xfrm>
              <a:off x="1142799" y="3572790"/>
              <a:ext cx="2000441" cy="1429148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3.2006 – 2010</a:t>
              </a:r>
            </a:p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Health Care market </a:t>
              </a:r>
              <a:r>
                <a:rPr lang="en-GB" sz="1200" dirty="0">
                  <a:solidFill>
                    <a:schemeClr val="bg1"/>
                  </a:solidFill>
                  <a:cs typeface="Arial" pitchFamily="34" charset="0"/>
                </a:rPr>
                <a:t>-</a:t>
              </a: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b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Insurers as market directors</a:t>
              </a:r>
              <a:endParaRPr lang="en-GB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Down Arrow Callout 13"/>
            <p:cNvSpPr/>
            <p:nvPr/>
          </p:nvSpPr>
          <p:spPr bwMode="auto">
            <a:xfrm>
              <a:off x="1142799" y="2473558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2.2000 – 2006</a:t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Towards market Liberalisation</a:t>
              </a:r>
            </a:p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Pharmaceutical Care GP&amp;Ph</a:t>
              </a:r>
              <a:endParaRPr lang="en-GB" sz="120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Down Arrow Callout 5"/>
            <p:cNvSpPr/>
            <p:nvPr/>
          </p:nvSpPr>
          <p:spPr bwMode="auto">
            <a:xfrm>
              <a:off x="1135212" y="1340751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tx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28600" indent="-228600" algn="ctr" eaLnBrk="0" hangingPunct="0">
                <a:buAutoNum type="arabicPeriod"/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1980 – 2000</a:t>
              </a:r>
            </a:p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/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Cost Containment  &amp; </a:t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Supply Control</a:t>
              </a:r>
              <a:endParaRPr lang="en-GB" sz="120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ext Placeholder 61"/>
          <p:cNvSpPr txBox="1">
            <a:spLocks/>
          </p:cNvSpPr>
          <p:nvPr/>
        </p:nvSpPr>
        <p:spPr bwMode="auto">
          <a:xfrm>
            <a:off x="3338513" y="1339428"/>
            <a:ext cx="5265737" cy="115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1. Costs of Care Rising – what to do?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Trends leading to higher demands for care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Parties and specifically payers, become aware of costs  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Budget control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Pricing measures – Electronic Prescription Systems(</a:t>
            </a:r>
            <a:r>
              <a:rPr lang="en-GB" sz="1200" dirty="0" err="1" smtClean="0">
                <a:latin typeface="Arial"/>
                <a:cs typeface="Arial"/>
              </a:rPr>
              <a:t>ErxS</a:t>
            </a:r>
            <a:r>
              <a:rPr lang="en-GB" sz="1200" dirty="0" smtClean="0">
                <a:latin typeface="Arial"/>
                <a:cs typeface="Arial"/>
              </a:rPr>
              <a:t>) – substituting specialty drugs for generic</a:t>
            </a:r>
            <a:endParaRPr lang="en-GB" sz="1200" dirty="0">
              <a:latin typeface="Arial"/>
              <a:cs typeface="Arial"/>
            </a:endParaRPr>
          </a:p>
        </p:txBody>
      </p:sp>
      <p:sp>
        <p:nvSpPr>
          <p:cNvPr id="9" name="Text Placeholder 61"/>
          <p:cNvSpPr txBox="1">
            <a:spLocks/>
          </p:cNvSpPr>
          <p:nvPr/>
        </p:nvSpPr>
        <p:spPr bwMode="auto">
          <a:xfrm>
            <a:off x="3338513" y="2616349"/>
            <a:ext cx="5553967" cy="138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2. Price/budget ceilings don’t work so what now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Discussion of entrepreneurship in Care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Insurance companies no more obliged to contract care. Budget negotiations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Trans mural projects of collaboration (in – outpatients)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Rationalisation of Rx &amp; Pharmaceutical care</a:t>
            </a:r>
          </a:p>
          <a:p>
            <a:pPr marL="174625" indent="-174625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Local protocols GP – Pharmacists  (FTO</a:t>
            </a:r>
            <a:r>
              <a:rPr lang="en-GB" sz="1200" dirty="0">
                <a:latin typeface="Arial"/>
                <a:cs typeface="Arial"/>
              </a:rPr>
              <a:t>) </a:t>
            </a:r>
            <a:endParaRPr lang="en-GB" sz="1200" dirty="0" smtClean="0">
              <a:latin typeface="Arial"/>
              <a:cs typeface="Arial"/>
            </a:endParaRPr>
          </a:p>
        </p:txBody>
      </p:sp>
      <p:sp>
        <p:nvSpPr>
          <p:cNvPr id="10" name="Text Placeholder 61"/>
          <p:cNvSpPr txBox="1">
            <a:spLocks/>
          </p:cNvSpPr>
          <p:nvPr/>
        </p:nvSpPr>
        <p:spPr bwMode="auto">
          <a:xfrm>
            <a:off x="3338513" y="3933056"/>
            <a:ext cx="569798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3. Liberalisation</a:t>
            </a:r>
            <a:endParaRPr lang="en-GB" sz="1200" dirty="0" smtClean="0">
              <a:solidFill>
                <a:srgbClr val="42568D"/>
              </a:solidFill>
              <a:latin typeface="Arial"/>
              <a:cs typeface="Arial"/>
            </a:endParaRP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HC insurers marketing: Consumer prefer low prices – patient focused services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Pharmacy preference pricing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Cherie picking by initiators early adopters (ZBC – specific clinics)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Looking for transparent DRG system – based on disease protocols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Liberalisation of prices – negotiations</a:t>
            </a:r>
          </a:p>
        </p:txBody>
      </p:sp>
      <p:sp>
        <p:nvSpPr>
          <p:cNvPr id="11" name="Text Placeholder 61"/>
          <p:cNvSpPr txBox="1">
            <a:spLocks/>
          </p:cNvSpPr>
          <p:nvPr/>
        </p:nvSpPr>
        <p:spPr bwMode="auto">
          <a:xfrm>
            <a:off x="3348038" y="5229249"/>
            <a:ext cx="5616450" cy="136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4. Programming for Care</a:t>
            </a:r>
          </a:p>
          <a:p>
            <a:pPr marL="174625" indent="-174625" algn="l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Differentiated attention: </a:t>
            </a:r>
            <a:br>
              <a:rPr lang="en-GB" sz="1200" dirty="0" smtClean="0">
                <a:latin typeface="Arial"/>
                <a:cs typeface="Arial"/>
              </a:rPr>
            </a:br>
            <a:r>
              <a:rPr lang="en-GB" sz="1200" dirty="0" smtClean="0">
                <a:latin typeface="Arial"/>
                <a:cs typeface="Arial"/>
              </a:rPr>
              <a:t>Chronic – integrated Primary care focus - Acute care to be rationalised – Clinical focus – super </a:t>
            </a:r>
            <a:r>
              <a:rPr lang="en-GB" sz="1200" dirty="0">
                <a:latin typeface="Arial"/>
                <a:cs typeface="Arial"/>
              </a:rPr>
              <a:t>specialisation  of professionals and </a:t>
            </a:r>
            <a:r>
              <a:rPr lang="en-GB" sz="1200" dirty="0" smtClean="0">
                <a:latin typeface="Arial"/>
                <a:cs typeface="Arial"/>
              </a:rPr>
              <a:t>centres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Disease management – Ehealth – Integrated pricing </a:t>
            </a:r>
          </a:p>
          <a:p>
            <a:pPr marL="174625" indent="-174625" algn="l">
              <a:spcBef>
                <a:spcPct val="20000"/>
              </a:spcBef>
              <a:buFont typeface="Arial" charset="0"/>
              <a:buChar char="•"/>
            </a:pPr>
            <a:r>
              <a:rPr lang="en-GB" sz="1200" dirty="0">
                <a:latin typeface="Arial"/>
                <a:cs typeface="Arial"/>
              </a:rPr>
              <a:t>Patient empowerment – Technology – </a:t>
            </a:r>
            <a:r>
              <a:rPr lang="en-GB" sz="1200" dirty="0" smtClean="0">
                <a:latin typeface="Arial"/>
                <a:cs typeface="Arial"/>
              </a:rPr>
              <a:t>Ehealth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endParaRPr lang="en-GB" sz="1200" dirty="0">
              <a:latin typeface="Arial"/>
              <a:cs typeface="Arial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198618"/>
            <a:ext cx="8229600" cy="780150"/>
          </a:xfrm>
        </p:spPr>
        <p:txBody>
          <a:bodyPr/>
          <a:lstStyle/>
          <a:p>
            <a:r>
              <a:rPr lang="en-GB" sz="3200" dirty="0" smtClean="0"/>
              <a:t>The Dutch HC Journey characterised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7257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27088" y="1339875"/>
            <a:ext cx="2520950" cy="5138861"/>
            <a:chOff x="1135212" y="1340751"/>
            <a:chExt cx="2008028" cy="4525863"/>
          </a:xfrm>
        </p:grpSpPr>
        <p:sp>
          <p:nvSpPr>
            <p:cNvPr id="4" name="Rectangle 11"/>
            <p:cNvSpPr/>
            <p:nvPr/>
          </p:nvSpPr>
          <p:spPr bwMode="auto">
            <a:xfrm>
              <a:off x="1142799" y="4723588"/>
              <a:ext cx="2000441" cy="114302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4. 2010 – 2020?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Integrating Care – Chronic Focus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Redefining and Rationalisation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Patient empowerment</a:t>
              </a:r>
            </a:p>
            <a:p>
              <a:pPr algn="ctr" eaLnBrk="0" hangingPunct="0"/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Ehea</a:t>
              </a:r>
              <a:r>
                <a:rPr lang="en-GB" sz="1200" dirty="0">
                  <a:solidFill>
                    <a:schemeClr val="bg1"/>
                  </a:solidFill>
                  <a:ea typeface="ＭＳ Ｐゴシック"/>
                  <a:cs typeface="Arial" charset="0"/>
                </a:rPr>
                <a:t>l</a:t>
              </a:r>
              <a:r>
                <a:rPr lang="en-GB" sz="1200" dirty="0" smtClean="0">
                  <a:solidFill>
                    <a:schemeClr val="bg1"/>
                  </a:solidFill>
                  <a:ea typeface="ＭＳ Ｐゴシック"/>
                  <a:cs typeface="Arial" charset="0"/>
                </a:rPr>
                <a:t>th</a:t>
              </a:r>
              <a:endParaRPr lang="en-GB" sz="1200" dirty="0">
                <a:solidFill>
                  <a:schemeClr val="bg1"/>
                </a:solidFill>
                <a:ea typeface="ＭＳ Ｐゴシック"/>
                <a:cs typeface="Arial" charset="0"/>
              </a:endParaRPr>
            </a:p>
          </p:txBody>
        </p:sp>
        <p:sp>
          <p:nvSpPr>
            <p:cNvPr id="5" name="Down Arrow Callout 14"/>
            <p:cNvSpPr/>
            <p:nvPr/>
          </p:nvSpPr>
          <p:spPr bwMode="auto">
            <a:xfrm>
              <a:off x="1142799" y="3572790"/>
              <a:ext cx="2000441" cy="1429148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5">
                <a:lumMod val="75000"/>
              </a:schemeClr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3.2006 – 2010</a:t>
              </a:r>
            </a:p>
            <a:p>
              <a:pPr algn="ctr" eaLnBrk="0" hangingPunct="0">
                <a:defRPr/>
              </a:pP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Health Care market </a:t>
              </a:r>
              <a:r>
                <a:rPr lang="en-GB" sz="1200" dirty="0">
                  <a:solidFill>
                    <a:schemeClr val="bg1"/>
                  </a:solidFill>
                  <a:cs typeface="Arial" pitchFamily="34" charset="0"/>
                </a:rPr>
                <a:t>-</a:t>
              </a: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b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dirty="0" smtClean="0">
                  <a:solidFill>
                    <a:schemeClr val="bg1"/>
                  </a:solidFill>
                  <a:cs typeface="Arial" pitchFamily="34" charset="0"/>
                </a:rPr>
                <a:t>Insurers as market directors</a:t>
              </a:r>
              <a:endParaRPr lang="en-GB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Down Arrow Callout 13"/>
            <p:cNvSpPr/>
            <p:nvPr/>
          </p:nvSpPr>
          <p:spPr bwMode="auto">
            <a:xfrm>
              <a:off x="1142799" y="2473558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2.2000 – 2006</a:t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Towards market Liberalisation</a:t>
              </a:r>
            </a:p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Pharmaceutical Care GP&amp;Ph</a:t>
              </a:r>
              <a:endParaRPr lang="en-GB" sz="120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Down Arrow Callout 5"/>
            <p:cNvSpPr/>
            <p:nvPr/>
          </p:nvSpPr>
          <p:spPr bwMode="auto">
            <a:xfrm>
              <a:off x="1135212" y="1340751"/>
              <a:ext cx="2000441" cy="1429147"/>
            </a:xfrm>
            <a:prstGeom prst="downArrowCallout">
              <a:avLst>
                <a:gd name="adj1" fmla="val 48162"/>
                <a:gd name="adj2" fmla="val 24081"/>
                <a:gd name="adj3" fmla="val 14832"/>
                <a:gd name="adj4" fmla="val 78482"/>
              </a:avLst>
            </a:prstGeom>
            <a:solidFill>
              <a:schemeClr val="tx1"/>
            </a:solidFill>
            <a:ln w="28575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28600" indent="-228600" algn="ctr" eaLnBrk="0" hangingPunct="0">
                <a:buAutoNum type="arabicPeriod"/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1980 – 2000</a:t>
              </a:r>
            </a:p>
            <a:p>
              <a:pPr algn="ctr" eaLnBrk="0" hangingPunct="0">
                <a:defRPr/>
              </a:pP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/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Cost Containment  &amp; </a:t>
              </a:r>
              <a:b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</a:br>
              <a:r>
                <a:rPr lang="en-GB" sz="1200" smtClean="0">
                  <a:solidFill>
                    <a:schemeClr val="bg1"/>
                  </a:solidFill>
                  <a:cs typeface="Arial" pitchFamily="34" charset="0"/>
                </a:rPr>
                <a:t>Supply Control</a:t>
              </a:r>
              <a:endParaRPr lang="en-GB" sz="120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ext Placeholder 61"/>
          <p:cNvSpPr txBox="1">
            <a:spLocks/>
          </p:cNvSpPr>
          <p:nvPr/>
        </p:nvSpPr>
        <p:spPr bwMode="auto">
          <a:xfrm>
            <a:off x="3338513" y="1339428"/>
            <a:ext cx="5265737" cy="115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l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Costs of Care Rising – what to do?</a:t>
            </a:r>
          </a:p>
          <a:p>
            <a:pPr marL="228600" indent="-228600" algn="l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n-GB" sz="1200" dirty="0" smtClean="0">
                <a:latin typeface="Arial"/>
                <a:cs typeface="Arial"/>
              </a:rPr>
              <a:t>Pricing measures – </a:t>
            </a:r>
            <a:r>
              <a:rPr lang="en-GB" sz="1200" dirty="0" err="1" smtClean="0">
                <a:latin typeface="Arial"/>
                <a:cs typeface="Arial"/>
              </a:rPr>
              <a:t>ERxS</a:t>
            </a:r>
            <a:r>
              <a:rPr lang="en-GB" sz="1200" dirty="0" smtClean="0">
                <a:latin typeface="Arial"/>
                <a:cs typeface="Arial"/>
              </a:rPr>
              <a:t> – substituting Specialty drugs for generic</a:t>
            </a:r>
          </a:p>
          <a:p>
            <a:pPr marL="228600" indent="-228600" algn="l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n-GB" sz="1200" dirty="0" smtClean="0">
                <a:latin typeface="Arial"/>
                <a:cs typeface="Arial"/>
              </a:rPr>
              <a:t>OPA (Omni Party Agreement – self-regulation did not work)</a:t>
            </a:r>
          </a:p>
          <a:p>
            <a:pPr marL="228600" indent="-228600" algn="l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n-GB" sz="1200" dirty="0" smtClean="0">
                <a:latin typeface="Arial"/>
                <a:cs typeface="Arial"/>
              </a:rPr>
              <a:t>Towards promotion control</a:t>
            </a:r>
          </a:p>
          <a:p>
            <a:pPr marL="228600" indent="-228600" algn="l" eaLnBrk="0" hangingPunct="0">
              <a:spcBef>
                <a:spcPct val="20000"/>
              </a:spcBef>
              <a:buFont typeface="Arial" charset="0"/>
              <a:buAutoNum type="arabicPeriod"/>
            </a:pPr>
            <a:r>
              <a:rPr lang="en-GB" sz="1200" dirty="0" smtClean="0">
                <a:latin typeface="Arial"/>
                <a:cs typeface="Arial"/>
              </a:rPr>
              <a:t>Reference pricing (</a:t>
            </a:r>
            <a:r>
              <a:rPr lang="en-GB" sz="1200" dirty="0" err="1" smtClean="0">
                <a:latin typeface="Arial"/>
                <a:cs typeface="Arial"/>
              </a:rPr>
              <a:t>ERxS</a:t>
            </a:r>
            <a:r>
              <a:rPr lang="en-GB" sz="1200" dirty="0" smtClean="0">
                <a:latin typeface="Arial"/>
                <a:cs typeface="Arial"/>
              </a:rPr>
              <a:t>) max. prices  - ‘claw back’ because of margins </a:t>
            </a:r>
            <a:endParaRPr lang="en-GB" sz="1200" dirty="0">
              <a:latin typeface="Arial"/>
              <a:cs typeface="Arial"/>
            </a:endParaRPr>
          </a:p>
        </p:txBody>
      </p:sp>
      <p:sp>
        <p:nvSpPr>
          <p:cNvPr id="9" name="Text Placeholder 61"/>
          <p:cNvSpPr txBox="1">
            <a:spLocks/>
          </p:cNvSpPr>
          <p:nvPr/>
        </p:nvSpPr>
        <p:spPr bwMode="auto">
          <a:xfrm>
            <a:off x="3338513" y="2544341"/>
            <a:ext cx="5265737" cy="138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2. Price/budget ceilings don’t work so what now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Covenant: Price reduction generics 40% (2004, 2005)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HCI: preference policy </a:t>
            </a:r>
            <a:r>
              <a:rPr lang="en-GB" sz="1200" dirty="0" err="1" smtClean="0">
                <a:latin typeface="Arial"/>
                <a:cs typeface="Arial"/>
              </a:rPr>
              <a:t>Omeprazol</a:t>
            </a:r>
            <a:r>
              <a:rPr lang="en-GB" sz="1200" dirty="0" smtClean="0">
                <a:latin typeface="Arial"/>
                <a:cs typeface="Arial"/>
              </a:rPr>
              <a:t> 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Rationalisation of Rx &amp; Pharmaceutical care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Local (FTO) protocols GP – Pharmacy  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Account focus - Managers</a:t>
            </a:r>
            <a:endParaRPr lang="en-GB" sz="1200" dirty="0">
              <a:latin typeface="Arial"/>
              <a:cs typeface="Arial"/>
            </a:endParaRPr>
          </a:p>
        </p:txBody>
      </p:sp>
      <p:sp>
        <p:nvSpPr>
          <p:cNvPr id="10" name="Text Placeholder 61"/>
          <p:cNvSpPr txBox="1">
            <a:spLocks/>
          </p:cNvSpPr>
          <p:nvPr/>
        </p:nvSpPr>
        <p:spPr bwMode="auto">
          <a:xfrm>
            <a:off x="3338513" y="3844156"/>
            <a:ext cx="53371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3. Liberalisation</a:t>
            </a:r>
            <a:endParaRPr lang="en-GB" sz="1200" dirty="0" smtClean="0">
              <a:solidFill>
                <a:srgbClr val="42568D"/>
              </a:solidFill>
              <a:latin typeface="Arial"/>
              <a:cs typeface="Arial"/>
            </a:endParaRP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Dutch Health Care Authority (NZA): market analysis towards long term policy of free pricing?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Effects of price pressure</a:t>
            </a:r>
            <a:r>
              <a:rPr lang="en-GB" sz="1200" dirty="0">
                <a:latin typeface="Arial"/>
                <a:cs typeface="Arial"/>
              </a:rPr>
              <a:t> </a:t>
            </a:r>
            <a:r>
              <a:rPr lang="en-GB" sz="1200" dirty="0" smtClean="0">
                <a:latin typeface="Arial"/>
                <a:cs typeface="Arial"/>
              </a:rPr>
              <a:t>- Standards of Care - price inclusion?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Diminishing Access  (to  market, to Prescribers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Contraction of care by Health (primary) Care Groups</a:t>
            </a:r>
          </a:p>
          <a:p>
            <a:pPr marL="174625" indent="-174625" algn="l">
              <a:spcBef>
                <a:spcPct val="20000"/>
              </a:spcBef>
              <a:buFont typeface="Arial" charset="0"/>
              <a:buChar char="•"/>
            </a:pPr>
            <a:r>
              <a:rPr lang="en-GB" sz="1200" dirty="0">
                <a:latin typeface="Arial"/>
                <a:cs typeface="Arial"/>
              </a:rPr>
              <a:t>Chronic, integrated care focus</a:t>
            </a:r>
          </a:p>
          <a:p>
            <a:pPr algn="l" eaLnBrk="0" hangingPunct="0">
              <a:spcBef>
                <a:spcPct val="20000"/>
              </a:spcBef>
            </a:pPr>
            <a:endParaRPr lang="en-GB" sz="1200" dirty="0" smtClean="0">
              <a:latin typeface="Arial"/>
              <a:cs typeface="Arial"/>
            </a:endParaRP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endParaRPr lang="en-GB" sz="1200" dirty="0" smtClean="0">
              <a:latin typeface="Arial"/>
              <a:cs typeface="Arial"/>
            </a:endParaRPr>
          </a:p>
        </p:txBody>
      </p:sp>
      <p:sp>
        <p:nvSpPr>
          <p:cNvPr id="11" name="Text Placeholder 61"/>
          <p:cNvSpPr txBox="1">
            <a:spLocks/>
          </p:cNvSpPr>
          <p:nvPr/>
        </p:nvSpPr>
        <p:spPr bwMode="auto">
          <a:xfrm>
            <a:off x="3348038" y="5301208"/>
            <a:ext cx="5616450" cy="136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indent="-174625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200" b="1" dirty="0" smtClean="0">
                <a:solidFill>
                  <a:srgbClr val="42568D"/>
                </a:solidFill>
                <a:latin typeface="Arial"/>
                <a:cs typeface="Arial"/>
              </a:rPr>
              <a:t>4. Programming for Care – Disease management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Differentiated attention: </a:t>
            </a:r>
            <a:br>
              <a:rPr lang="en-GB" sz="1200" dirty="0" smtClean="0">
                <a:latin typeface="Arial"/>
                <a:cs typeface="Arial"/>
              </a:rPr>
            </a:br>
            <a:r>
              <a:rPr lang="en-GB" sz="1200" dirty="0" smtClean="0">
                <a:latin typeface="Arial"/>
                <a:cs typeface="Arial"/>
              </a:rPr>
              <a:t>Chronic – integrated Primary care focus - Acute care to be rationalised – Clinical focus – super specialisation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Disease management – Ehealth – Integrated pricing 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GB" sz="1200" dirty="0" smtClean="0">
                <a:latin typeface="Arial"/>
                <a:cs typeface="Arial"/>
              </a:rPr>
              <a:t>Care coming Home </a:t>
            </a: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endParaRPr lang="en-GB" sz="1200" dirty="0" smtClean="0">
              <a:latin typeface="Arial"/>
              <a:cs typeface="Arial"/>
            </a:endParaRPr>
          </a:p>
          <a:p>
            <a:pPr marL="174625" indent="-174625" algn="l" eaLnBrk="0" hangingPunct="0">
              <a:spcBef>
                <a:spcPct val="20000"/>
              </a:spcBef>
              <a:buFont typeface="Arial" charset="0"/>
              <a:buChar char="•"/>
            </a:pPr>
            <a:endParaRPr lang="en-GB" sz="1200" dirty="0">
              <a:latin typeface="Arial"/>
              <a:cs typeface="Arial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264532"/>
            <a:ext cx="8229600" cy="687783"/>
          </a:xfrm>
        </p:spPr>
        <p:txBody>
          <a:bodyPr/>
          <a:lstStyle/>
          <a:p>
            <a:r>
              <a:rPr lang="en-GB" sz="3200" dirty="0" smtClean="0"/>
              <a:t>Overview HCD – the Pharma Journey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4514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Callout 5"/>
          <p:cNvSpPr/>
          <p:nvPr/>
        </p:nvSpPr>
        <p:spPr bwMode="auto">
          <a:xfrm>
            <a:off x="1331640" y="1339875"/>
            <a:ext cx="1793398" cy="1622715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tx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28600" indent="-228600" algn="ctr" eaLnBrk="0" hangingPunct="0">
              <a:buAutoNum type="arabicPeriod"/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1980 – 2000</a:t>
            </a:r>
          </a:p>
          <a:p>
            <a:pPr algn="ctr" eaLnBrk="0" hangingPunct="0"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Cost Containment  &amp; </a:t>
            </a:r>
            <a:b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Supply Control</a:t>
            </a:r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Down Arrow Callout 13"/>
          <p:cNvSpPr/>
          <p:nvPr/>
        </p:nvSpPr>
        <p:spPr bwMode="auto">
          <a:xfrm>
            <a:off x="1338442" y="2626113"/>
            <a:ext cx="1793398" cy="1622715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2.2000 – 2006</a:t>
            </a:r>
            <a:b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Towards market Liberalisation</a:t>
            </a:r>
          </a:p>
          <a:p>
            <a:pPr algn="ctr" eaLnBrk="0" hangingPunct="0"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Pharmaceutical Care </a:t>
            </a:r>
            <a:r>
              <a:rPr lang="en-GB" sz="1000" dirty="0" err="1" smtClean="0">
                <a:solidFill>
                  <a:schemeClr val="bg1"/>
                </a:solidFill>
                <a:cs typeface="Arial" pitchFamily="34" charset="0"/>
              </a:rPr>
              <a:t>GP&amp;Ph</a:t>
            </a:r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273767" y="79360"/>
            <a:ext cx="6993589" cy="1044682"/>
          </a:xfrm>
        </p:spPr>
        <p:txBody>
          <a:bodyPr/>
          <a:lstStyle/>
          <a:p>
            <a:pPr algn="l"/>
            <a:r>
              <a:rPr lang="en-GB" sz="3200" dirty="0" smtClean="0"/>
              <a:t>To some generalization?</a:t>
            </a:r>
            <a:endParaRPr lang="en-GB" sz="3200" dirty="0"/>
          </a:p>
        </p:txBody>
      </p:sp>
      <p:sp>
        <p:nvSpPr>
          <p:cNvPr id="22" name="Rectangle 11"/>
          <p:cNvSpPr/>
          <p:nvPr/>
        </p:nvSpPr>
        <p:spPr bwMode="auto">
          <a:xfrm>
            <a:off x="5105400" y="5008270"/>
            <a:ext cx="2412126" cy="1374756"/>
          </a:xfrm>
          <a:prstGeom prst="rect">
            <a:avLst/>
          </a:prstGeom>
          <a:solidFill>
            <a:srgbClr val="7097D3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sz="1400" b="1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4.  Building phase and work out?  </a:t>
            </a:r>
            <a:endParaRPr lang="en-GB" sz="1400" b="1" dirty="0">
              <a:solidFill>
                <a:schemeClr val="bg1"/>
              </a:solidFill>
              <a:ea typeface="ＭＳ Ｐゴシック"/>
              <a:cs typeface="Arial" charset="0"/>
            </a:endParaRPr>
          </a:p>
        </p:txBody>
      </p:sp>
      <p:sp>
        <p:nvSpPr>
          <p:cNvPr id="23" name="Pijl links 22"/>
          <p:cNvSpPr/>
          <p:nvPr/>
        </p:nvSpPr>
        <p:spPr bwMode="auto">
          <a:xfrm>
            <a:off x="3419872" y="3645024"/>
            <a:ext cx="1152128" cy="720080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Down Arrow Callout 14"/>
          <p:cNvSpPr/>
          <p:nvPr/>
        </p:nvSpPr>
        <p:spPr bwMode="auto">
          <a:xfrm>
            <a:off x="5105400" y="3764880"/>
            <a:ext cx="2412126" cy="1718885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sz="1400" b="1" dirty="0" smtClean="0">
                <a:solidFill>
                  <a:schemeClr val="bg1"/>
                </a:solidFill>
                <a:cs typeface="Arial" pitchFamily="34" charset="0"/>
              </a:rPr>
              <a:t>3. Structural Redesign and Redefinition</a:t>
            </a:r>
            <a:endParaRPr lang="en-GB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Down Arrow Callout 13"/>
          <p:cNvSpPr/>
          <p:nvPr/>
        </p:nvSpPr>
        <p:spPr bwMode="auto">
          <a:xfrm>
            <a:off x="5112202" y="2468736"/>
            <a:ext cx="2412126" cy="1718883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sz="1400" b="1" dirty="0" smtClean="0">
                <a:solidFill>
                  <a:schemeClr val="bg1"/>
                </a:solidFill>
                <a:cs typeface="Arial" pitchFamily="34" charset="0"/>
              </a:rPr>
              <a:t>2. Preparing for restructuring</a:t>
            </a:r>
            <a:br>
              <a:rPr lang="en-GB" sz="14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400" b="1" dirty="0" smtClean="0">
                <a:solidFill>
                  <a:schemeClr val="bg1"/>
                </a:solidFill>
                <a:cs typeface="Arial" pitchFamily="34" charset="0"/>
              </a:rPr>
              <a:t>(partial) redesign</a:t>
            </a:r>
            <a:endParaRPr lang="en-GB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Down Arrow Callout 5"/>
          <p:cNvSpPr/>
          <p:nvPr/>
        </p:nvSpPr>
        <p:spPr bwMode="auto">
          <a:xfrm>
            <a:off x="5105400" y="1244600"/>
            <a:ext cx="2412126" cy="1718883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tx1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28600" indent="-228600" algn="ctr" eaLnBrk="0" hangingPunct="0">
              <a:buAutoNum type="arabicPeriod"/>
              <a:defRPr/>
            </a:pPr>
            <a:r>
              <a:rPr lang="en-GB" sz="1400" b="1" dirty="0" smtClean="0">
                <a:solidFill>
                  <a:schemeClr val="bg1"/>
                </a:solidFill>
                <a:cs typeface="Arial" pitchFamily="34" charset="0"/>
              </a:rPr>
              <a:t>Awareness of costs and Cost Containment</a:t>
            </a:r>
            <a:endParaRPr lang="en-GB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Down Arrow Callout 14"/>
          <p:cNvSpPr/>
          <p:nvPr/>
        </p:nvSpPr>
        <p:spPr bwMode="auto">
          <a:xfrm>
            <a:off x="1338442" y="3874229"/>
            <a:ext cx="1793398" cy="1622717"/>
          </a:xfrm>
          <a:prstGeom prst="downArrowCallout">
            <a:avLst>
              <a:gd name="adj1" fmla="val 48162"/>
              <a:gd name="adj2" fmla="val 24081"/>
              <a:gd name="adj3" fmla="val 14832"/>
              <a:gd name="adj4" fmla="val 78482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3.2006 – 2010</a:t>
            </a:r>
          </a:p>
          <a:p>
            <a:pPr algn="ctr" eaLnBrk="0" hangingPunct="0">
              <a:defRPr/>
            </a:pP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Health Care market </a:t>
            </a:r>
            <a:r>
              <a:rPr lang="en-GB" sz="1000" dirty="0">
                <a:solidFill>
                  <a:schemeClr val="bg1"/>
                </a:solidFill>
                <a:cs typeface="Arial" pitchFamily="34" charset="0"/>
              </a:rPr>
              <a:t>-</a:t>
            </a: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b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GB" sz="1000" dirty="0" smtClean="0">
                <a:solidFill>
                  <a:schemeClr val="bg1"/>
                </a:solidFill>
                <a:cs typeface="Arial" pitchFamily="34" charset="0"/>
              </a:rPr>
              <a:t>Insurers as market directors</a:t>
            </a:r>
            <a:endParaRPr lang="en-GB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Rectangle 11"/>
          <p:cNvSpPr/>
          <p:nvPr/>
        </p:nvSpPr>
        <p:spPr bwMode="auto">
          <a:xfrm>
            <a:off x="1338442" y="5155495"/>
            <a:ext cx="1793398" cy="1297841"/>
          </a:xfrm>
          <a:prstGeom prst="rect">
            <a:avLst/>
          </a:prstGeom>
          <a:solidFill>
            <a:srgbClr val="7097D3"/>
          </a:solidFill>
          <a:ln w="28575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4. 2010 – 2020?</a:t>
            </a:r>
          </a:p>
          <a:p>
            <a:pPr algn="ctr" eaLnBrk="0" hangingPunct="0"/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Integrating Care – Chronic Focus</a:t>
            </a:r>
          </a:p>
          <a:p>
            <a:pPr algn="ctr" eaLnBrk="0" hangingPunct="0"/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Redefining and Rationalisation</a:t>
            </a:r>
          </a:p>
          <a:p>
            <a:pPr algn="ctr" eaLnBrk="0" hangingPunct="0"/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Patient empowerment</a:t>
            </a:r>
          </a:p>
          <a:p>
            <a:pPr algn="ctr" eaLnBrk="0" hangingPunct="0"/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Ehea</a:t>
            </a:r>
            <a:r>
              <a:rPr lang="en-GB" sz="1000" dirty="0">
                <a:solidFill>
                  <a:schemeClr val="bg1"/>
                </a:solidFill>
                <a:ea typeface="ＭＳ Ｐゴシック"/>
                <a:cs typeface="Arial" charset="0"/>
              </a:rPr>
              <a:t>l</a:t>
            </a:r>
            <a:r>
              <a:rPr lang="en-GB" sz="1000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th</a:t>
            </a:r>
            <a:endParaRPr lang="en-GB" sz="1000" dirty="0">
              <a:solidFill>
                <a:schemeClr val="bg1"/>
              </a:solidFill>
              <a:ea typeface="ＭＳ Ｐゴシック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38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0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901700"/>
            <a:ext cx="8229600" cy="4673600"/>
          </a:xfrm>
        </p:spPr>
        <p:txBody>
          <a:bodyPr/>
          <a:lstStyle/>
          <a:p>
            <a:r>
              <a:rPr lang="en-US" sz="4000" dirty="0" smtClean="0"/>
              <a:t>What if you are amidst these developments and you do want to create a better market </a:t>
            </a:r>
            <a:br>
              <a:rPr lang="en-US" sz="4000" dirty="0" smtClean="0"/>
            </a:br>
            <a:r>
              <a:rPr lang="en-US" sz="4000" dirty="0" smtClean="0"/>
              <a:t>condition to health innovation, </a:t>
            </a:r>
            <a:br>
              <a:rPr lang="en-US" sz="4000" dirty="0" smtClean="0"/>
            </a:br>
            <a:r>
              <a:rPr lang="en-US" sz="4000" dirty="0" smtClean="0"/>
              <a:t>to your health business,</a:t>
            </a:r>
            <a:br>
              <a:rPr lang="en-US" sz="4000" dirty="0" smtClean="0"/>
            </a:br>
            <a:r>
              <a:rPr lang="en-US" sz="4000" dirty="0" smtClean="0"/>
              <a:t>to health care costs </a:t>
            </a:r>
            <a:br>
              <a:rPr lang="en-US" sz="4000" dirty="0" smtClean="0"/>
            </a:br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8778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723900"/>
          </a:xfrm>
        </p:spPr>
        <p:txBody>
          <a:bodyPr>
            <a:noAutofit/>
          </a:bodyPr>
          <a:lstStyle/>
          <a:p>
            <a:r>
              <a:rPr lang="en-GB" sz="4000" dirty="0" smtClean="0"/>
              <a:t>Forecast of development is tricky</a:t>
            </a:r>
            <a:endParaRPr lang="en-GB" sz="40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17500" y="1422400"/>
            <a:ext cx="8547100" cy="475615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GB" sz="2400" dirty="0" smtClean="0"/>
              <a:t>Trends </a:t>
            </a:r>
            <a:r>
              <a:rPr lang="en-GB" sz="2400" dirty="0"/>
              <a:t>give direction but </a:t>
            </a:r>
            <a:r>
              <a:rPr lang="en-GB" sz="2400" dirty="0" smtClean="0"/>
              <a:t>it is not </a:t>
            </a:r>
            <a:r>
              <a:rPr lang="en-GB" sz="2400" dirty="0"/>
              <a:t>sure </a:t>
            </a:r>
            <a:r>
              <a:rPr lang="en-GB" sz="2400" dirty="0" smtClean="0"/>
              <a:t>what </a:t>
            </a:r>
            <a:r>
              <a:rPr lang="en-GB" sz="2400" dirty="0"/>
              <a:t>will dominate.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2400" dirty="0" smtClean="0"/>
              <a:t>Scenario studies </a:t>
            </a:r>
            <a:r>
              <a:rPr lang="en-GB" sz="2400" dirty="0"/>
              <a:t>give only a </a:t>
            </a:r>
            <a:r>
              <a:rPr lang="en-GB" sz="2400" dirty="0" smtClean="0"/>
              <a:t>grand view of possible configurations of development.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24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en-GB" sz="2400" dirty="0" smtClean="0"/>
              <a:t>But, being within a journey,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2400" dirty="0" smtClean="0"/>
              <a:t>we only need to know in what direction the next step of development will move…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2400" dirty="0" smtClean="0"/>
              <a:t>.. to have an informed choice </a:t>
            </a:r>
            <a:br>
              <a:rPr lang="en-GB" sz="2400" dirty="0" smtClean="0"/>
            </a:br>
            <a:r>
              <a:rPr lang="en-GB" sz="2400" dirty="0" smtClean="0"/>
              <a:t>for actively taking part in that development,  </a:t>
            </a:r>
            <a:br>
              <a:rPr lang="en-GB" sz="2400" dirty="0" smtClean="0"/>
            </a:br>
            <a:r>
              <a:rPr lang="en-GB" sz="2400" dirty="0" smtClean="0"/>
              <a:t>to create a better market condition.</a:t>
            </a:r>
          </a:p>
        </p:txBody>
      </p:sp>
    </p:spTree>
    <p:extLst>
      <p:ext uri="{BB962C8B-B14F-4D97-AF65-F5344CB8AC3E}">
        <p14:creationId xmlns:p14="http://schemas.microsoft.com/office/powerpoint/2010/main" val="162744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444500"/>
            <a:ext cx="8168183" cy="660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Systems’ forces that change Health Care</a:t>
            </a:r>
            <a:endParaRPr lang="en-US" sz="32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54000" y="1219200"/>
            <a:ext cx="8686800" cy="3999459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GB" sz="2400" dirty="0" smtClean="0"/>
              <a:t>Protocol development (evidence based medicine)</a:t>
            </a:r>
            <a:endParaRPr lang="en-GB" sz="2400" dirty="0"/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Creation &amp; Standardization of programs of care (integrated Care)</a:t>
            </a:r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Political reorganisation of Health Care System</a:t>
            </a:r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Cooperation between disciplines or parties involved</a:t>
            </a:r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Technology </a:t>
            </a:r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Financial aspects (budget cuts) </a:t>
            </a:r>
            <a:endParaRPr lang="en-GB" sz="2400" dirty="0"/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Patient empowerment</a:t>
            </a:r>
            <a:endParaRPr lang="en-GB" sz="2400" dirty="0"/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2070100" y="5695280"/>
            <a:ext cx="5003800" cy="50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ts val="5800"/>
              </a:lnSpc>
              <a:spcBef>
                <a:spcPct val="0"/>
              </a:spcBef>
              <a:buNone/>
              <a:defRPr sz="3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en-GB" dirty="0"/>
              <a:t>Reshaping our thinking..</a:t>
            </a:r>
          </a:p>
        </p:txBody>
      </p:sp>
    </p:spTree>
    <p:extLst>
      <p:ext uri="{BB962C8B-B14F-4D97-AF65-F5344CB8AC3E}">
        <p14:creationId xmlns:p14="http://schemas.microsoft.com/office/powerpoint/2010/main" val="2695808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idinggevend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Leidinggevend.thmx</Template>
  <TotalTime>337</TotalTime>
  <Words>922</Words>
  <Application>Microsoft Macintosh PowerPoint</Application>
  <PresentationFormat>Diavoorstelling (4:3)</PresentationFormat>
  <Paragraphs>177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Leidinggevend</vt:lpstr>
      <vt:lpstr>Dutch Journey to  Health Care Reform 2006 – A reflective Overview</vt:lpstr>
      <vt:lpstr>Reconstruction of Health Care Reform in the NL</vt:lpstr>
      <vt:lpstr>Overview HCD – the system in general</vt:lpstr>
      <vt:lpstr>The Dutch HC Journey characterised </vt:lpstr>
      <vt:lpstr>Overview HCD – the Pharma Journey </vt:lpstr>
      <vt:lpstr>To some generalization?</vt:lpstr>
      <vt:lpstr>What if you are amidst these developments and you do want to create a better market  condition to health innovation,  to your health business, to health care costs  ?</vt:lpstr>
      <vt:lpstr>Forecast of development is tricky</vt:lpstr>
      <vt:lpstr>Systems’ forces that change Health Care</vt:lpstr>
      <vt:lpstr>When You Don’t Choose Your Market Strategy –  You can only be satisfied with the “Left Overs” of others</vt:lpstr>
      <vt:lpstr>What are examples to enact  new forces to change?</vt:lpstr>
      <vt:lpstr>PowerPoint-presentatie</vt:lpstr>
      <vt:lpstr>PowerPoint-presentatie</vt:lpstr>
    </vt:vector>
  </TitlesOfParts>
  <Manager/>
  <Company>Healt Business Consult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Dutch Journey to Health Care Reform 2006 – A schematic Overview</dc:title>
  <dc:subject/>
  <dc:creator>A.R.J. Halkes</dc:creator>
  <cp:keywords/>
  <dc:description/>
  <cp:lastModifiedBy>A.R.J. Halkes</cp:lastModifiedBy>
  <cp:revision>15</cp:revision>
  <dcterms:created xsi:type="dcterms:W3CDTF">2013-04-06T13:44:09Z</dcterms:created>
  <dcterms:modified xsi:type="dcterms:W3CDTF">2013-04-08T14:19:24Z</dcterms:modified>
  <cp:category/>
</cp:coreProperties>
</file>